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85" autoAdjust="0"/>
    <p:restoredTop sz="94395" autoAdjust="0"/>
  </p:normalViewPr>
  <p:slideViewPr>
    <p:cSldViewPr snapToGrid="0">
      <p:cViewPr varScale="1">
        <p:scale>
          <a:sx n="105" d="100"/>
          <a:sy n="105" d="100"/>
        </p:scale>
        <p:origin x="1044" y="108"/>
      </p:cViewPr>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71A64-9835-98EC-2BE0-B666EDFA595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C3D1569-D2C0-5F16-2538-B2799C9D9F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7C56648-BF92-9732-1CE0-9C3CB2CE7B73}"/>
              </a:ext>
            </a:extLst>
          </p:cNvPr>
          <p:cNvSpPr>
            <a:spLocks noGrp="1"/>
          </p:cNvSpPr>
          <p:nvPr>
            <p:ph type="dt" sz="half" idx="10"/>
          </p:nvPr>
        </p:nvSpPr>
        <p:spPr/>
        <p:txBody>
          <a:bodyPr/>
          <a:lstStyle/>
          <a:p>
            <a:fld id="{74FD44BE-6F93-4C29-8E93-2DF7FECFB99D}" type="datetimeFigureOut">
              <a:rPr kumimoji="1" lang="ja-JP" altLang="en-US" smtClean="0"/>
              <a:t>2024/12/26</a:t>
            </a:fld>
            <a:endParaRPr kumimoji="1" lang="ja-JP" altLang="en-US"/>
          </a:p>
        </p:txBody>
      </p:sp>
      <p:sp>
        <p:nvSpPr>
          <p:cNvPr id="5" name="フッター プレースホルダー 4">
            <a:extLst>
              <a:ext uri="{FF2B5EF4-FFF2-40B4-BE49-F238E27FC236}">
                <a16:creationId xmlns:a16="http://schemas.microsoft.com/office/drawing/2014/main" id="{8E3936FF-4C44-45D6-79B3-47EC5A9C3B3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059C0DD-5063-336E-2493-31A8E3875D47}"/>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2441752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129891-9051-036F-6BAB-6C5BFBD09D5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789590B-8FEA-9A45-8B98-9A0AA24CF35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60F4ECF-8787-E5E3-744A-D745643DEE15}"/>
              </a:ext>
            </a:extLst>
          </p:cNvPr>
          <p:cNvSpPr>
            <a:spLocks noGrp="1"/>
          </p:cNvSpPr>
          <p:nvPr>
            <p:ph type="dt" sz="half" idx="10"/>
          </p:nvPr>
        </p:nvSpPr>
        <p:spPr/>
        <p:txBody>
          <a:bodyPr/>
          <a:lstStyle/>
          <a:p>
            <a:fld id="{74FD44BE-6F93-4C29-8E93-2DF7FECFB99D}" type="datetimeFigureOut">
              <a:rPr kumimoji="1" lang="ja-JP" altLang="en-US" smtClean="0"/>
              <a:t>2024/12/26</a:t>
            </a:fld>
            <a:endParaRPr kumimoji="1" lang="ja-JP" altLang="en-US"/>
          </a:p>
        </p:txBody>
      </p:sp>
      <p:sp>
        <p:nvSpPr>
          <p:cNvPr id="5" name="フッター プレースホルダー 4">
            <a:extLst>
              <a:ext uri="{FF2B5EF4-FFF2-40B4-BE49-F238E27FC236}">
                <a16:creationId xmlns:a16="http://schemas.microsoft.com/office/drawing/2014/main" id="{289E4E1A-2B65-7D5C-6872-8F6B94B4780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7288311-6EC4-68CB-EE6F-C582B70A3855}"/>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1942896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2E47DFE-DA4C-D163-A393-D3A7FAB0099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00A58A4-3C6D-E1D4-B382-B2849C881A1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AA83086-389E-EACC-E28F-64FD816C6098}"/>
              </a:ext>
            </a:extLst>
          </p:cNvPr>
          <p:cNvSpPr>
            <a:spLocks noGrp="1"/>
          </p:cNvSpPr>
          <p:nvPr>
            <p:ph type="dt" sz="half" idx="10"/>
          </p:nvPr>
        </p:nvSpPr>
        <p:spPr/>
        <p:txBody>
          <a:bodyPr/>
          <a:lstStyle/>
          <a:p>
            <a:fld id="{74FD44BE-6F93-4C29-8E93-2DF7FECFB99D}" type="datetimeFigureOut">
              <a:rPr kumimoji="1" lang="ja-JP" altLang="en-US" smtClean="0"/>
              <a:t>2024/12/26</a:t>
            </a:fld>
            <a:endParaRPr kumimoji="1" lang="ja-JP" altLang="en-US"/>
          </a:p>
        </p:txBody>
      </p:sp>
      <p:sp>
        <p:nvSpPr>
          <p:cNvPr id="5" name="フッター プレースホルダー 4">
            <a:extLst>
              <a:ext uri="{FF2B5EF4-FFF2-40B4-BE49-F238E27FC236}">
                <a16:creationId xmlns:a16="http://schemas.microsoft.com/office/drawing/2014/main" id="{98966C8C-ABFF-30B4-1FBC-F0C3B2AB2E9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68E57A6-B1A2-BAFB-468B-4572EE5DAB4D}"/>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865898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EA2C88-6781-F94C-F385-A81BCA7452F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D431D9C-1A0C-B18B-73F8-EEA6F8C41AC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88039AF-27D5-3CEE-2F87-C7BC9741B324}"/>
              </a:ext>
            </a:extLst>
          </p:cNvPr>
          <p:cNvSpPr>
            <a:spLocks noGrp="1"/>
          </p:cNvSpPr>
          <p:nvPr>
            <p:ph type="dt" sz="half" idx="10"/>
          </p:nvPr>
        </p:nvSpPr>
        <p:spPr/>
        <p:txBody>
          <a:bodyPr/>
          <a:lstStyle/>
          <a:p>
            <a:fld id="{74FD44BE-6F93-4C29-8E93-2DF7FECFB99D}" type="datetimeFigureOut">
              <a:rPr kumimoji="1" lang="ja-JP" altLang="en-US" smtClean="0"/>
              <a:t>2024/12/26</a:t>
            </a:fld>
            <a:endParaRPr kumimoji="1" lang="ja-JP" altLang="en-US"/>
          </a:p>
        </p:txBody>
      </p:sp>
      <p:sp>
        <p:nvSpPr>
          <p:cNvPr id="5" name="フッター プレースホルダー 4">
            <a:extLst>
              <a:ext uri="{FF2B5EF4-FFF2-40B4-BE49-F238E27FC236}">
                <a16:creationId xmlns:a16="http://schemas.microsoft.com/office/drawing/2014/main" id="{279B0221-8915-6F62-38CB-2868BEE6DFC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2383EEB-3D3F-7495-AA4D-6EEF318363AD}"/>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2842273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ACA4AD-C993-7E19-BA09-D596BFEE34D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78F5628-68AF-A222-F356-4383FBA4C6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FCE0578-D5CC-62F7-A391-0B9AD235BB8F}"/>
              </a:ext>
            </a:extLst>
          </p:cNvPr>
          <p:cNvSpPr>
            <a:spLocks noGrp="1"/>
          </p:cNvSpPr>
          <p:nvPr>
            <p:ph type="dt" sz="half" idx="10"/>
          </p:nvPr>
        </p:nvSpPr>
        <p:spPr/>
        <p:txBody>
          <a:bodyPr/>
          <a:lstStyle/>
          <a:p>
            <a:fld id="{74FD44BE-6F93-4C29-8E93-2DF7FECFB99D}" type="datetimeFigureOut">
              <a:rPr kumimoji="1" lang="ja-JP" altLang="en-US" smtClean="0"/>
              <a:t>2024/12/26</a:t>
            </a:fld>
            <a:endParaRPr kumimoji="1" lang="ja-JP" altLang="en-US"/>
          </a:p>
        </p:txBody>
      </p:sp>
      <p:sp>
        <p:nvSpPr>
          <p:cNvPr id="5" name="フッター プレースホルダー 4">
            <a:extLst>
              <a:ext uri="{FF2B5EF4-FFF2-40B4-BE49-F238E27FC236}">
                <a16:creationId xmlns:a16="http://schemas.microsoft.com/office/drawing/2014/main" id="{99BDDBA2-61CE-5B4A-D738-64F30738633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857360E-10C5-8BC5-FF8D-51075D151CD9}"/>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2573110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322786-97B0-1148-B613-09FA1D1934D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786349C-D241-54DE-54A0-4514C76E87B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20007E0-A5F0-C47B-590B-C8026FE7CEA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BE14B4D-F56F-A4D4-DE31-AE1D5C672417}"/>
              </a:ext>
            </a:extLst>
          </p:cNvPr>
          <p:cNvSpPr>
            <a:spLocks noGrp="1"/>
          </p:cNvSpPr>
          <p:nvPr>
            <p:ph type="dt" sz="half" idx="10"/>
          </p:nvPr>
        </p:nvSpPr>
        <p:spPr/>
        <p:txBody>
          <a:bodyPr/>
          <a:lstStyle/>
          <a:p>
            <a:fld id="{74FD44BE-6F93-4C29-8E93-2DF7FECFB99D}" type="datetimeFigureOut">
              <a:rPr kumimoji="1" lang="ja-JP" altLang="en-US" smtClean="0"/>
              <a:t>2024/12/26</a:t>
            </a:fld>
            <a:endParaRPr kumimoji="1" lang="ja-JP" altLang="en-US"/>
          </a:p>
        </p:txBody>
      </p:sp>
      <p:sp>
        <p:nvSpPr>
          <p:cNvPr id="6" name="フッター プレースホルダー 5">
            <a:extLst>
              <a:ext uri="{FF2B5EF4-FFF2-40B4-BE49-F238E27FC236}">
                <a16:creationId xmlns:a16="http://schemas.microsoft.com/office/drawing/2014/main" id="{839042FF-A56C-DF16-14ED-52CDD27C360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E51636F-C4F6-965D-5AF7-7B201BFF19CB}"/>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3501882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5F6025-EF79-0774-FD79-41142C0E2C68}"/>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A630EE-BEDF-7475-81B4-2F349972E9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FD3D300-7F2D-DB35-EDBC-E02F24801E96}"/>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B08474A-160A-67D4-EB16-AFE00B5976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45B81BF-D3AF-75B4-1CA0-59CF10D4257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7BAA95B-1DBF-6CC8-78C0-3EA952D41EDD}"/>
              </a:ext>
            </a:extLst>
          </p:cNvPr>
          <p:cNvSpPr>
            <a:spLocks noGrp="1"/>
          </p:cNvSpPr>
          <p:nvPr>
            <p:ph type="dt" sz="half" idx="10"/>
          </p:nvPr>
        </p:nvSpPr>
        <p:spPr/>
        <p:txBody>
          <a:bodyPr/>
          <a:lstStyle/>
          <a:p>
            <a:fld id="{74FD44BE-6F93-4C29-8E93-2DF7FECFB99D}" type="datetimeFigureOut">
              <a:rPr kumimoji="1" lang="ja-JP" altLang="en-US" smtClean="0"/>
              <a:t>2024/12/26</a:t>
            </a:fld>
            <a:endParaRPr kumimoji="1" lang="ja-JP" altLang="en-US"/>
          </a:p>
        </p:txBody>
      </p:sp>
      <p:sp>
        <p:nvSpPr>
          <p:cNvPr id="8" name="フッター プレースホルダー 7">
            <a:extLst>
              <a:ext uri="{FF2B5EF4-FFF2-40B4-BE49-F238E27FC236}">
                <a16:creationId xmlns:a16="http://schemas.microsoft.com/office/drawing/2014/main" id="{F0F46D76-38FC-4AEA-3779-A5819D63421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2E6663D-820D-61DE-6D6A-5E40EE0D6E33}"/>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1242044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05F381-CF31-FE48-97F3-6323099BDA3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89BEC4A-E04D-54AC-F9D2-44CA283191E5}"/>
              </a:ext>
            </a:extLst>
          </p:cNvPr>
          <p:cNvSpPr>
            <a:spLocks noGrp="1"/>
          </p:cNvSpPr>
          <p:nvPr>
            <p:ph type="dt" sz="half" idx="10"/>
          </p:nvPr>
        </p:nvSpPr>
        <p:spPr/>
        <p:txBody>
          <a:bodyPr/>
          <a:lstStyle/>
          <a:p>
            <a:fld id="{74FD44BE-6F93-4C29-8E93-2DF7FECFB99D}" type="datetimeFigureOut">
              <a:rPr kumimoji="1" lang="ja-JP" altLang="en-US" smtClean="0"/>
              <a:t>2024/12/26</a:t>
            </a:fld>
            <a:endParaRPr kumimoji="1" lang="ja-JP" altLang="en-US"/>
          </a:p>
        </p:txBody>
      </p:sp>
      <p:sp>
        <p:nvSpPr>
          <p:cNvPr id="4" name="フッター プレースホルダー 3">
            <a:extLst>
              <a:ext uri="{FF2B5EF4-FFF2-40B4-BE49-F238E27FC236}">
                <a16:creationId xmlns:a16="http://schemas.microsoft.com/office/drawing/2014/main" id="{BDCBA13F-5C15-2B2B-3DA1-F80664B82B6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968ED0D-63D3-2E25-552E-DCEE44E37F8D}"/>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575853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8256FF6-DF92-B882-5544-2FF93D4B6997}"/>
              </a:ext>
            </a:extLst>
          </p:cNvPr>
          <p:cNvSpPr>
            <a:spLocks noGrp="1"/>
          </p:cNvSpPr>
          <p:nvPr>
            <p:ph type="dt" sz="half" idx="10"/>
          </p:nvPr>
        </p:nvSpPr>
        <p:spPr/>
        <p:txBody>
          <a:bodyPr/>
          <a:lstStyle/>
          <a:p>
            <a:fld id="{74FD44BE-6F93-4C29-8E93-2DF7FECFB99D}" type="datetimeFigureOut">
              <a:rPr kumimoji="1" lang="ja-JP" altLang="en-US" smtClean="0"/>
              <a:t>2024/12/26</a:t>
            </a:fld>
            <a:endParaRPr kumimoji="1" lang="ja-JP" altLang="en-US"/>
          </a:p>
        </p:txBody>
      </p:sp>
      <p:sp>
        <p:nvSpPr>
          <p:cNvPr id="3" name="フッター プレースホルダー 2">
            <a:extLst>
              <a:ext uri="{FF2B5EF4-FFF2-40B4-BE49-F238E27FC236}">
                <a16:creationId xmlns:a16="http://schemas.microsoft.com/office/drawing/2014/main" id="{01700112-1677-9B10-DD8F-9129DF456B0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C619969-016B-1ED0-5C3D-89948AFD75A0}"/>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1467287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3BDA84-D9D9-AF90-AB14-131F8FF79F3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AA1502A-7A91-FEFD-25A8-4F35FC9A77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5CE5A60-1F39-7A64-9F8B-953E7836EB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CAB768B-623E-5C0B-1A3B-153C81F3789F}"/>
              </a:ext>
            </a:extLst>
          </p:cNvPr>
          <p:cNvSpPr>
            <a:spLocks noGrp="1"/>
          </p:cNvSpPr>
          <p:nvPr>
            <p:ph type="dt" sz="half" idx="10"/>
          </p:nvPr>
        </p:nvSpPr>
        <p:spPr/>
        <p:txBody>
          <a:bodyPr/>
          <a:lstStyle/>
          <a:p>
            <a:fld id="{74FD44BE-6F93-4C29-8E93-2DF7FECFB99D}" type="datetimeFigureOut">
              <a:rPr kumimoji="1" lang="ja-JP" altLang="en-US" smtClean="0"/>
              <a:t>2024/12/26</a:t>
            </a:fld>
            <a:endParaRPr kumimoji="1" lang="ja-JP" altLang="en-US"/>
          </a:p>
        </p:txBody>
      </p:sp>
      <p:sp>
        <p:nvSpPr>
          <p:cNvPr id="6" name="フッター プレースホルダー 5">
            <a:extLst>
              <a:ext uri="{FF2B5EF4-FFF2-40B4-BE49-F238E27FC236}">
                <a16:creationId xmlns:a16="http://schemas.microsoft.com/office/drawing/2014/main" id="{824138C8-0AAD-E4E1-AF5E-1D09AFC1026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2182330-FCCB-C93C-562D-DA2DA5BFC3E3}"/>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3532420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7C4FC9-0879-5476-CB0D-E0D35F5A9BC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36DD453-DA79-AC08-FD2C-2CB4550FAA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0445B95-2B3A-3A80-4487-19A47BB59C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669D2E1-9B67-39C9-DECD-A288704FC788}"/>
              </a:ext>
            </a:extLst>
          </p:cNvPr>
          <p:cNvSpPr>
            <a:spLocks noGrp="1"/>
          </p:cNvSpPr>
          <p:nvPr>
            <p:ph type="dt" sz="half" idx="10"/>
          </p:nvPr>
        </p:nvSpPr>
        <p:spPr/>
        <p:txBody>
          <a:bodyPr/>
          <a:lstStyle/>
          <a:p>
            <a:fld id="{74FD44BE-6F93-4C29-8E93-2DF7FECFB99D}" type="datetimeFigureOut">
              <a:rPr kumimoji="1" lang="ja-JP" altLang="en-US" smtClean="0"/>
              <a:t>2024/12/26</a:t>
            </a:fld>
            <a:endParaRPr kumimoji="1" lang="ja-JP" altLang="en-US"/>
          </a:p>
        </p:txBody>
      </p:sp>
      <p:sp>
        <p:nvSpPr>
          <p:cNvPr id="6" name="フッター プレースホルダー 5">
            <a:extLst>
              <a:ext uri="{FF2B5EF4-FFF2-40B4-BE49-F238E27FC236}">
                <a16:creationId xmlns:a16="http://schemas.microsoft.com/office/drawing/2014/main" id="{5889A8DB-F694-77D2-CE5F-C8602C9192B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FD16D1C-2CAE-522C-77B8-BB3488A79641}"/>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2807648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2C61E34-2671-5627-F7A9-4A6A1369C3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603E5D9-1E38-5721-EAAB-B2627B7BE5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E8D7853-0959-B70D-668F-38058ED99E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FD44BE-6F93-4C29-8E93-2DF7FECFB99D}" type="datetimeFigureOut">
              <a:rPr kumimoji="1" lang="ja-JP" altLang="en-US" smtClean="0"/>
              <a:t>2024/12/26</a:t>
            </a:fld>
            <a:endParaRPr kumimoji="1" lang="ja-JP" altLang="en-US"/>
          </a:p>
        </p:txBody>
      </p:sp>
      <p:sp>
        <p:nvSpPr>
          <p:cNvPr id="5" name="フッター プレースホルダー 4">
            <a:extLst>
              <a:ext uri="{FF2B5EF4-FFF2-40B4-BE49-F238E27FC236}">
                <a16:creationId xmlns:a16="http://schemas.microsoft.com/office/drawing/2014/main" id="{71623523-E163-4AD5-23AC-BEE08F43E3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0EE40CD-0FBC-A104-5385-E7B7BFF5D6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3310012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CFCCC5-81D6-9AD3-1CBD-21374B3FF944}"/>
              </a:ext>
            </a:extLst>
          </p:cNvPr>
          <p:cNvSpPr>
            <a:spLocks noGrp="1"/>
          </p:cNvSpPr>
          <p:nvPr>
            <p:ph type="ctrTitle"/>
          </p:nvPr>
        </p:nvSpPr>
        <p:spPr>
          <a:xfrm>
            <a:off x="621792" y="507492"/>
            <a:ext cx="6117336" cy="1344169"/>
          </a:xfrm>
          <a:ln>
            <a:solidFill>
              <a:schemeClr val="tx1"/>
            </a:solidFill>
          </a:ln>
        </p:spPr>
        <p:txBody>
          <a:bodyPr>
            <a:normAutofit fontScale="90000"/>
          </a:bodyPr>
          <a:lstStyle/>
          <a:p>
            <a:r>
              <a:rPr lang="en-US" altLang="ja-JP" sz="4800" dirty="0">
                <a:latin typeface="BIZ UDPゴシック" panose="020B0400000000000000" pitchFamily="50" charset="-128"/>
                <a:ea typeface="BIZ UDPゴシック" panose="020B0400000000000000" pitchFamily="50" charset="-128"/>
              </a:rPr>
              <a:t>1/</a:t>
            </a:r>
            <a:r>
              <a:rPr lang="ja-JP" altLang="en-US" sz="4800" dirty="0">
                <a:latin typeface="BIZ UDPゴシック" panose="020B0400000000000000" pitchFamily="50" charset="-128"/>
                <a:ea typeface="BIZ UDPゴシック" panose="020B0400000000000000" pitchFamily="50" charset="-128"/>
              </a:rPr>
              <a:t>１８勉強会での</a:t>
            </a:r>
            <a:br>
              <a:rPr lang="en-US" altLang="ja-JP" sz="4800" dirty="0">
                <a:latin typeface="BIZ UDPゴシック" panose="020B0400000000000000" pitchFamily="50" charset="-128"/>
                <a:ea typeface="BIZ UDPゴシック" panose="020B0400000000000000" pitchFamily="50" charset="-128"/>
              </a:rPr>
            </a:br>
            <a:r>
              <a:rPr lang="ja-JP" altLang="en-US" sz="4800" dirty="0">
                <a:latin typeface="BIZ UDPゴシック" panose="020B0400000000000000" pitchFamily="50" charset="-128"/>
                <a:ea typeface="BIZ UDPゴシック" panose="020B0400000000000000" pitchFamily="50" charset="-128"/>
              </a:rPr>
              <a:t>事前提出課題のお願い</a:t>
            </a:r>
            <a:endParaRPr kumimoji="1" lang="ja-JP" altLang="en-US" sz="4800" dirty="0">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35FC67F7-1750-32B5-84FF-86CC95F91751}"/>
              </a:ext>
            </a:extLst>
          </p:cNvPr>
          <p:cNvSpPr/>
          <p:nvPr/>
        </p:nvSpPr>
        <p:spPr>
          <a:xfrm>
            <a:off x="411480" y="1938528"/>
            <a:ext cx="6556247" cy="4498848"/>
          </a:xfrm>
          <a:prstGeom prst="rect">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BIZ UDPゴシック" panose="020B0400000000000000" pitchFamily="50" charset="-128"/>
                <a:ea typeface="BIZ UDPゴシック" panose="020B0400000000000000" pitchFamily="50" charset="-128"/>
              </a:rPr>
              <a:t>新年あけましておめでとうございます。</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r>
              <a:rPr kumimoji="1" lang="ja-JP" altLang="en-US" dirty="0">
                <a:solidFill>
                  <a:schemeClr val="tx1"/>
                </a:solidFill>
                <a:latin typeface="BIZ UDPゴシック" panose="020B0400000000000000" pitchFamily="50" charset="-128"/>
                <a:ea typeface="BIZ UDPゴシック" panose="020B0400000000000000" pitchFamily="50" charset="-128"/>
              </a:rPr>
              <a:t>本年も盛経塾大和へのご参画を宜しくお願い致します。</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700" dirty="0">
              <a:solidFill>
                <a:schemeClr val="tx1"/>
              </a:solidFill>
              <a:latin typeface="BIZ UDPゴシック" panose="020B0400000000000000" pitchFamily="50" charset="-128"/>
              <a:ea typeface="BIZ UDPゴシック" panose="020B0400000000000000" pitchFamily="50" charset="-128"/>
            </a:endParaRPr>
          </a:p>
          <a:p>
            <a:r>
              <a:rPr kumimoji="1" lang="ja-JP" altLang="en-US" dirty="0">
                <a:solidFill>
                  <a:schemeClr val="tx1"/>
                </a:solidFill>
                <a:latin typeface="BIZ UDPゴシック" panose="020B0400000000000000" pitchFamily="50" charset="-128"/>
                <a:ea typeface="BIZ UDPゴシック" panose="020B0400000000000000" pitchFamily="50" charset="-128"/>
              </a:rPr>
              <a:t>さて</a:t>
            </a:r>
            <a:r>
              <a:rPr kumimoji="1" lang="en-US" altLang="ja-JP" dirty="0">
                <a:solidFill>
                  <a:schemeClr val="tx1"/>
                </a:solidFill>
                <a:latin typeface="BIZ UDPゴシック" panose="020B0400000000000000" pitchFamily="50" charset="-128"/>
                <a:ea typeface="BIZ UDPゴシック" panose="020B0400000000000000" pitchFamily="50" charset="-128"/>
              </a:rPr>
              <a:t>1/</a:t>
            </a:r>
            <a:r>
              <a:rPr kumimoji="1" lang="ja-JP" altLang="en-US" dirty="0">
                <a:solidFill>
                  <a:schemeClr val="tx1"/>
                </a:solidFill>
                <a:latin typeface="BIZ UDPゴシック" panose="020B0400000000000000" pitchFamily="50" charset="-128"/>
                <a:ea typeface="BIZ UDPゴシック" panose="020B0400000000000000" pitchFamily="50" charset="-128"/>
              </a:rPr>
              <a:t>１８</a:t>
            </a:r>
            <a:r>
              <a:rPr lang="ja-JP" altLang="en-US" dirty="0">
                <a:solidFill>
                  <a:schemeClr val="tx1"/>
                </a:solidFill>
                <a:latin typeface="BIZ UDPゴシック" panose="020B0400000000000000" pitchFamily="50" charset="-128"/>
                <a:ea typeface="BIZ UDPゴシック" panose="020B0400000000000000" pitchFamily="50" charset="-128"/>
              </a:rPr>
              <a:t>開催の</a:t>
            </a:r>
            <a:r>
              <a:rPr kumimoji="1" lang="ja-JP" altLang="en-US" dirty="0">
                <a:solidFill>
                  <a:schemeClr val="tx1"/>
                </a:solidFill>
                <a:latin typeface="BIZ UDPゴシック" panose="020B0400000000000000" pitchFamily="50" charset="-128"/>
                <a:ea typeface="BIZ UDPゴシック" panose="020B0400000000000000" pitchFamily="50" charset="-128"/>
              </a:rPr>
              <a:t>総会後の勉強会では、前回の忘年例会に引き続き、参加者の皆様全員から</a:t>
            </a:r>
            <a:r>
              <a:rPr kumimoji="1" lang="ja-JP" altLang="en-US" b="1" u="sng" dirty="0">
                <a:solidFill>
                  <a:srgbClr val="FF0000"/>
                </a:solidFill>
                <a:latin typeface="BIZ UDPゴシック" panose="020B0400000000000000" pitchFamily="50" charset="-128"/>
                <a:ea typeface="BIZ UDPゴシック" panose="020B0400000000000000" pitchFamily="50" charset="-128"/>
              </a:rPr>
              <a:t>「わたしの２０２５年実践コミット」と</a:t>
            </a:r>
            <a:r>
              <a:rPr kumimoji="1" lang="ja-JP" altLang="en-US" dirty="0">
                <a:solidFill>
                  <a:schemeClr val="tx1"/>
                </a:solidFill>
                <a:latin typeface="BIZ UDPゴシック" panose="020B0400000000000000" pitchFamily="50" charset="-128"/>
                <a:ea typeface="BIZ UDPゴシック" panose="020B0400000000000000" pitchFamily="50" charset="-128"/>
              </a:rPr>
              <a:t>題し、</a:t>
            </a:r>
            <a:r>
              <a:rPr lang="ja-JP" altLang="en-US" dirty="0">
                <a:solidFill>
                  <a:schemeClr val="tx1"/>
                </a:solidFill>
                <a:latin typeface="BIZ UDPゴシック" panose="020B0400000000000000" pitchFamily="50" charset="-128"/>
                <a:ea typeface="BIZ UDPゴシック" panose="020B0400000000000000" pitchFamily="50" charset="-128"/>
              </a:rPr>
              <a:t>おひとり３～４分程度のお時間で</a:t>
            </a:r>
          </a:p>
          <a:p>
            <a:r>
              <a:rPr kumimoji="1" lang="en-US" altLang="ja-JP" b="1" u="sng" dirty="0">
                <a:solidFill>
                  <a:srgbClr val="FF0000"/>
                </a:solidFill>
                <a:latin typeface="BIZ UDPゴシック" panose="020B0400000000000000" pitchFamily="50" charset="-128"/>
                <a:ea typeface="BIZ UDPゴシック" panose="020B0400000000000000" pitchFamily="50" charset="-128"/>
              </a:rPr>
              <a:t>202</a:t>
            </a:r>
            <a:r>
              <a:rPr kumimoji="1" lang="ja-JP" altLang="en-US" b="1" u="sng" dirty="0">
                <a:solidFill>
                  <a:srgbClr val="FF0000"/>
                </a:solidFill>
                <a:latin typeface="BIZ UDPゴシック" panose="020B0400000000000000" pitchFamily="50" charset="-128"/>
                <a:ea typeface="BIZ UDPゴシック" panose="020B0400000000000000" pitchFamily="50" charset="-128"/>
              </a:rPr>
              <a:t>５年に成し遂げたい具体的な実践</a:t>
            </a:r>
            <a:r>
              <a:rPr kumimoji="1" lang="ja-JP" altLang="en-US" dirty="0">
                <a:solidFill>
                  <a:schemeClr val="tx1"/>
                </a:solidFill>
                <a:latin typeface="BIZ UDPゴシック" panose="020B0400000000000000" pitchFamily="50" charset="-128"/>
                <a:ea typeface="BIZ UDPゴシック" panose="020B0400000000000000" pitchFamily="50" charset="-128"/>
              </a:rPr>
              <a:t>についてご発表頂くことになりました。</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endParaRPr lang="en-US" altLang="ja-JP" sz="700" dirty="0">
              <a:solidFill>
                <a:schemeClr val="tx1"/>
              </a:solidFill>
              <a:latin typeface="BIZ UDPゴシック" panose="020B0400000000000000" pitchFamily="50" charset="-128"/>
              <a:ea typeface="BIZ UDPゴシック" panose="020B0400000000000000" pitchFamily="50" charset="-128"/>
            </a:endParaRPr>
          </a:p>
          <a:p>
            <a:r>
              <a:rPr kumimoji="1" lang="ja-JP" altLang="en-US" dirty="0">
                <a:solidFill>
                  <a:schemeClr val="tx1"/>
                </a:solidFill>
                <a:latin typeface="BIZ UDPゴシック" panose="020B0400000000000000" pitchFamily="50" charset="-128"/>
                <a:ea typeface="BIZ UDPゴシック" panose="020B0400000000000000" pitchFamily="50" charset="-128"/>
              </a:rPr>
              <a:t>このご発表をまとめた</a:t>
            </a:r>
            <a:r>
              <a:rPr kumimoji="1" lang="ja-JP" altLang="en-US" b="1" u="sng" dirty="0">
                <a:solidFill>
                  <a:srgbClr val="FF0000"/>
                </a:solidFill>
                <a:latin typeface="BIZ UDPゴシック" panose="020B0400000000000000" pitchFamily="50" charset="-128"/>
                <a:ea typeface="BIZ UDPゴシック" panose="020B0400000000000000" pitchFamily="50" charset="-128"/>
              </a:rPr>
              <a:t>パワポ資料１枚</a:t>
            </a:r>
            <a:r>
              <a:rPr kumimoji="1" lang="ja-JP" altLang="en-US" dirty="0">
                <a:solidFill>
                  <a:schemeClr val="tx1"/>
                </a:solidFill>
                <a:latin typeface="BIZ UDPゴシック" panose="020B0400000000000000" pitchFamily="50" charset="-128"/>
                <a:ea typeface="BIZ UDPゴシック" panose="020B0400000000000000" pitchFamily="50" charset="-128"/>
              </a:rPr>
              <a:t>を今回も事前にご提出下さい。宜しくお願い致します。</a:t>
            </a:r>
            <a:r>
              <a:rPr kumimoji="1" lang="ja-JP" altLang="en-US" b="1" u="sng" dirty="0">
                <a:solidFill>
                  <a:srgbClr val="FF0000"/>
                </a:solidFill>
                <a:latin typeface="BIZ UDPゴシック" panose="020B0400000000000000" pitchFamily="50" charset="-128"/>
                <a:ea typeface="BIZ UDPゴシック" panose="020B0400000000000000" pitchFamily="50" charset="-128"/>
              </a:rPr>
              <a:t>次ページのフォーマット形式</a:t>
            </a:r>
            <a:r>
              <a:rPr kumimoji="1" lang="ja-JP" altLang="en-US" dirty="0">
                <a:solidFill>
                  <a:schemeClr val="tx1"/>
                </a:solidFill>
                <a:latin typeface="BIZ UDPゴシック" panose="020B0400000000000000" pitchFamily="50" charset="-128"/>
                <a:ea typeface="BIZ UDPゴシック" panose="020B0400000000000000" pitchFamily="50" charset="-128"/>
              </a:rPr>
              <a:t>でご提出を宜しくお願い致します。</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endParaRPr lang="en-US" altLang="ja-JP" sz="700" dirty="0">
              <a:solidFill>
                <a:schemeClr val="tx1"/>
              </a:solidFill>
              <a:latin typeface="BIZ UDPゴシック" panose="020B0400000000000000" pitchFamily="50" charset="-128"/>
              <a:ea typeface="BIZ UDPゴシック" panose="020B0400000000000000" pitchFamily="50" charset="-128"/>
            </a:endParaRPr>
          </a:p>
          <a:p>
            <a:r>
              <a:rPr kumimoji="1" lang="en-US" altLang="ja-JP" dirty="0">
                <a:solidFill>
                  <a:schemeClr val="tx1"/>
                </a:solidFill>
                <a:latin typeface="BIZ UDPゴシック" panose="020B0400000000000000" pitchFamily="50" charset="-128"/>
                <a:ea typeface="BIZ UDPゴシック" panose="020B0400000000000000" pitchFamily="50" charset="-128"/>
              </a:rPr>
              <a:t>【</a:t>
            </a:r>
            <a:r>
              <a:rPr kumimoji="1" lang="ja-JP" altLang="en-US" dirty="0">
                <a:solidFill>
                  <a:schemeClr val="tx1"/>
                </a:solidFill>
                <a:latin typeface="BIZ UDPゴシック" panose="020B0400000000000000" pitchFamily="50" charset="-128"/>
                <a:ea typeface="BIZ UDPゴシック" panose="020B0400000000000000" pitchFamily="50" charset="-128"/>
              </a:rPr>
              <a:t>提出方法</a:t>
            </a:r>
            <a:r>
              <a:rPr kumimoji="1" lang="en-US" altLang="ja-JP" dirty="0">
                <a:solidFill>
                  <a:schemeClr val="tx1"/>
                </a:solidFill>
                <a:latin typeface="BIZ UDPゴシック" panose="020B0400000000000000" pitchFamily="50" charset="-128"/>
                <a:ea typeface="BIZ UDPゴシック" panose="020B0400000000000000" pitchFamily="50" charset="-128"/>
              </a:rPr>
              <a:t>】</a:t>
            </a:r>
            <a:r>
              <a:rPr kumimoji="1" lang="en-US" altLang="ja-JP" b="1" u="sng" dirty="0">
                <a:solidFill>
                  <a:srgbClr val="FF0000"/>
                </a:solidFill>
                <a:latin typeface="BIZ UDPゴシック" panose="020B0400000000000000" pitchFamily="50" charset="-128"/>
                <a:ea typeface="BIZ UDPゴシック" panose="020B0400000000000000" pitchFamily="50" charset="-128"/>
              </a:rPr>
              <a:t>1/16(</a:t>
            </a:r>
            <a:r>
              <a:rPr kumimoji="1" lang="ja-JP" altLang="en-US" b="1" u="sng" dirty="0">
                <a:solidFill>
                  <a:srgbClr val="FF0000"/>
                </a:solidFill>
                <a:latin typeface="BIZ UDPゴシック" panose="020B0400000000000000" pitchFamily="50" charset="-128"/>
                <a:ea typeface="BIZ UDPゴシック" panose="020B0400000000000000" pitchFamily="50" charset="-128"/>
              </a:rPr>
              <a:t>木</a:t>
            </a:r>
            <a:r>
              <a:rPr kumimoji="1" lang="en-US" altLang="ja-JP" b="1" u="sng" dirty="0">
                <a:solidFill>
                  <a:srgbClr val="FF0000"/>
                </a:solidFill>
                <a:latin typeface="BIZ UDPゴシック" panose="020B0400000000000000" pitchFamily="50" charset="-128"/>
                <a:ea typeface="BIZ UDPゴシック" panose="020B0400000000000000" pitchFamily="50" charset="-128"/>
              </a:rPr>
              <a:t>)</a:t>
            </a:r>
            <a:r>
              <a:rPr kumimoji="1" lang="ja-JP" altLang="en-US" b="1" u="sng" dirty="0">
                <a:solidFill>
                  <a:srgbClr val="FF0000"/>
                </a:solidFill>
                <a:latin typeface="BIZ UDPゴシック" panose="020B0400000000000000" pitchFamily="50" charset="-128"/>
                <a:ea typeface="BIZ UDPゴシック" panose="020B0400000000000000" pitchFamily="50" charset="-128"/>
              </a:rPr>
              <a:t>まで</a:t>
            </a:r>
            <a:r>
              <a:rPr kumimoji="1" lang="ja-JP" altLang="en-US" dirty="0">
                <a:solidFill>
                  <a:schemeClr val="tx1"/>
                </a:solidFill>
                <a:latin typeface="BIZ UDPゴシック" panose="020B0400000000000000" pitchFamily="50" charset="-128"/>
                <a:ea typeface="BIZ UDPゴシック" panose="020B0400000000000000" pitchFamily="50" charset="-128"/>
              </a:rPr>
              <a:t>にパワポデータをメールで</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r>
              <a:rPr lang="ja-JP" altLang="en-US" sz="1600" dirty="0">
                <a:solidFill>
                  <a:schemeClr val="tx1"/>
                </a:solidFill>
                <a:latin typeface="BIZ UDPゴシック" panose="020B0400000000000000" pitchFamily="50" charset="-128"/>
                <a:ea typeface="BIZ UDPゴシック" panose="020B0400000000000000" pitchFamily="50" charset="-128"/>
              </a:rPr>
              <a:t>事務局</a:t>
            </a:r>
            <a:r>
              <a:rPr kumimoji="1" lang="ja-JP" altLang="en-US" sz="1600" dirty="0">
                <a:solidFill>
                  <a:schemeClr val="tx1"/>
                </a:solidFill>
                <a:latin typeface="BIZ UDPゴシック" panose="020B0400000000000000" pitchFamily="50" charset="-128"/>
                <a:ea typeface="BIZ UDPゴシック" panose="020B0400000000000000" pitchFamily="50" charset="-128"/>
              </a:rPr>
              <a:t>（</a:t>
            </a:r>
            <a:r>
              <a:rPr kumimoji="1" lang="en-US" altLang="ja-JP" sz="1600" dirty="0">
                <a:solidFill>
                  <a:schemeClr val="tx1"/>
                </a:solidFill>
                <a:latin typeface="BIZ UDPゴシック" panose="020B0400000000000000" pitchFamily="50" charset="-128"/>
                <a:ea typeface="BIZ UDPゴシック" panose="020B0400000000000000" pitchFamily="50" charset="-128"/>
              </a:rPr>
              <a:t>seikeijukuyamato@gmail.com</a:t>
            </a:r>
            <a:r>
              <a:rPr kumimoji="1" lang="ja-JP" altLang="en-US" sz="1600" dirty="0">
                <a:solidFill>
                  <a:schemeClr val="tx1"/>
                </a:solidFill>
                <a:latin typeface="BIZ UDPゴシック" panose="020B0400000000000000" pitchFamily="50" charset="-128"/>
                <a:ea typeface="BIZ UDPゴシック" panose="020B0400000000000000" pitchFamily="50" charset="-128"/>
              </a:rPr>
              <a:t>）</a:t>
            </a:r>
            <a:r>
              <a:rPr kumimoji="1" lang="ja-JP" altLang="en-US" dirty="0">
                <a:solidFill>
                  <a:schemeClr val="tx1"/>
                </a:solidFill>
                <a:latin typeface="BIZ UDPゴシック" panose="020B0400000000000000" pitchFamily="50" charset="-128"/>
                <a:ea typeface="BIZ UDPゴシック" panose="020B0400000000000000" pitchFamily="50" charset="-128"/>
              </a:rPr>
              <a:t>までお送り下さい。</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（あいにく資料が用意できずに口頭だけでのご発表となる場合も、次ページのフォーマット構成に沿ってご発表頂けますよう、ご準備宜しくお願い致します。）</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pic>
        <p:nvPicPr>
          <p:cNvPr id="12" name="図 11">
            <a:extLst>
              <a:ext uri="{FF2B5EF4-FFF2-40B4-BE49-F238E27FC236}">
                <a16:creationId xmlns:a16="http://schemas.microsoft.com/office/drawing/2014/main" id="{E7405AF7-F002-E6E3-A386-DAB3141BBC51}"/>
              </a:ext>
            </a:extLst>
          </p:cNvPr>
          <p:cNvPicPr>
            <a:picLocks noChangeAspect="1"/>
          </p:cNvPicPr>
          <p:nvPr/>
        </p:nvPicPr>
        <p:blipFill>
          <a:blip r:embed="rId2"/>
          <a:stretch>
            <a:fillRect/>
          </a:stretch>
        </p:blipFill>
        <p:spPr>
          <a:xfrm>
            <a:off x="6967728" y="0"/>
            <a:ext cx="4882896" cy="6843747"/>
          </a:xfrm>
          <a:prstGeom prst="rect">
            <a:avLst/>
          </a:prstGeom>
        </p:spPr>
      </p:pic>
    </p:spTree>
    <p:extLst>
      <p:ext uri="{BB962C8B-B14F-4D97-AF65-F5344CB8AC3E}">
        <p14:creationId xmlns:p14="http://schemas.microsoft.com/office/powerpoint/2010/main" val="1183025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8D9829-CC93-A46D-1608-11B72F66419D}"/>
              </a:ext>
            </a:extLst>
          </p:cNvPr>
          <p:cNvSpPr>
            <a:spLocks noGrp="1"/>
          </p:cNvSpPr>
          <p:nvPr>
            <p:ph type="title"/>
          </p:nvPr>
        </p:nvSpPr>
        <p:spPr>
          <a:xfrm>
            <a:off x="527304" y="251269"/>
            <a:ext cx="8205216" cy="723011"/>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「わたしの２０２５年実践コミット」</a:t>
            </a:r>
          </a:p>
        </p:txBody>
      </p:sp>
      <p:sp>
        <p:nvSpPr>
          <p:cNvPr id="4" name="正方形/長方形 3">
            <a:extLst>
              <a:ext uri="{FF2B5EF4-FFF2-40B4-BE49-F238E27FC236}">
                <a16:creationId xmlns:a16="http://schemas.microsoft.com/office/drawing/2014/main" id="{934ECDCC-55F0-9A18-E51E-F0FD7773A9AE}"/>
              </a:ext>
            </a:extLst>
          </p:cNvPr>
          <p:cNvSpPr/>
          <p:nvPr/>
        </p:nvSpPr>
        <p:spPr>
          <a:xfrm>
            <a:off x="9043416" y="128269"/>
            <a:ext cx="2752344" cy="723011"/>
          </a:xfrm>
          <a:prstGeom prst="rect">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BIZ UDPゴシック" panose="020B0400000000000000" pitchFamily="50" charset="-128"/>
                <a:ea typeface="BIZ UDPゴシック" panose="020B0400000000000000" pitchFamily="50" charset="-128"/>
              </a:rPr>
              <a:t>お名前：</a:t>
            </a:r>
          </a:p>
        </p:txBody>
      </p:sp>
      <p:sp>
        <p:nvSpPr>
          <p:cNvPr id="7" name="正方形/長方形 6">
            <a:extLst>
              <a:ext uri="{FF2B5EF4-FFF2-40B4-BE49-F238E27FC236}">
                <a16:creationId xmlns:a16="http://schemas.microsoft.com/office/drawing/2014/main" id="{98A36B59-5EB9-511E-14B4-7EF965AF7CC3}"/>
              </a:ext>
            </a:extLst>
          </p:cNvPr>
          <p:cNvSpPr/>
          <p:nvPr/>
        </p:nvSpPr>
        <p:spPr>
          <a:xfrm>
            <a:off x="399288" y="1719072"/>
            <a:ext cx="3203448" cy="4759643"/>
          </a:xfrm>
          <a:prstGeom prst="rect">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dirty="0">
                <a:solidFill>
                  <a:schemeClr val="tx1"/>
                </a:solidFill>
                <a:latin typeface="BIZ UDPゴシック" panose="020B0400000000000000" pitchFamily="50" charset="-128"/>
                <a:ea typeface="BIZ UDPゴシック" panose="020B0400000000000000" pitchFamily="50" charset="-128"/>
              </a:rPr>
              <a:t>①今年のわが社（私）の課題</a:t>
            </a:r>
          </a:p>
        </p:txBody>
      </p:sp>
      <p:sp>
        <p:nvSpPr>
          <p:cNvPr id="10" name="正方形/長方形 9">
            <a:extLst>
              <a:ext uri="{FF2B5EF4-FFF2-40B4-BE49-F238E27FC236}">
                <a16:creationId xmlns:a16="http://schemas.microsoft.com/office/drawing/2014/main" id="{CB47BAC0-A120-86B3-7E9A-83268C887218}"/>
              </a:ext>
            </a:extLst>
          </p:cNvPr>
          <p:cNvSpPr/>
          <p:nvPr/>
        </p:nvSpPr>
        <p:spPr>
          <a:xfrm>
            <a:off x="4035552" y="1719072"/>
            <a:ext cx="3203448" cy="4759643"/>
          </a:xfrm>
          <a:prstGeom prst="rect">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latin typeface="BIZ UDPゴシック" panose="020B0400000000000000" pitchFamily="50" charset="-128"/>
                <a:ea typeface="BIZ UDPゴシック" panose="020B0400000000000000" pitchFamily="50" charset="-128"/>
              </a:rPr>
              <a:t>②取り入れたい塾長の教え</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9FFCB527-E119-421D-F0ED-77BAA8735ABE}"/>
              </a:ext>
            </a:extLst>
          </p:cNvPr>
          <p:cNvSpPr/>
          <p:nvPr/>
        </p:nvSpPr>
        <p:spPr>
          <a:xfrm>
            <a:off x="7662672" y="1719072"/>
            <a:ext cx="4160520" cy="4759643"/>
          </a:xfrm>
          <a:prstGeom prst="rect">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latin typeface="BIZ UDPゴシック" panose="020B0400000000000000" pitchFamily="50" charset="-128"/>
                <a:ea typeface="BIZ UDPゴシック" panose="020B0400000000000000" pitchFamily="50" charset="-128"/>
              </a:rPr>
              <a:t>③今年こうして実践していく</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12" name="二等辺三角形 11">
            <a:extLst>
              <a:ext uri="{FF2B5EF4-FFF2-40B4-BE49-F238E27FC236}">
                <a16:creationId xmlns:a16="http://schemas.microsoft.com/office/drawing/2014/main" id="{4F1DCCD5-1127-8550-7639-8AC3EE9888D9}"/>
              </a:ext>
            </a:extLst>
          </p:cNvPr>
          <p:cNvSpPr/>
          <p:nvPr/>
        </p:nvSpPr>
        <p:spPr>
          <a:xfrm rot="5400000">
            <a:off x="3174873" y="3914870"/>
            <a:ext cx="1298448" cy="368046"/>
          </a:xfrm>
          <a:prstGeom prst="triangl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二等辺三角形 12">
            <a:extLst>
              <a:ext uri="{FF2B5EF4-FFF2-40B4-BE49-F238E27FC236}">
                <a16:creationId xmlns:a16="http://schemas.microsoft.com/office/drawing/2014/main" id="{11D960E4-58B0-5A8A-384E-1C28FF21DFC2}"/>
              </a:ext>
            </a:extLst>
          </p:cNvPr>
          <p:cNvSpPr/>
          <p:nvPr/>
        </p:nvSpPr>
        <p:spPr>
          <a:xfrm rot="5400000">
            <a:off x="6811137" y="3914870"/>
            <a:ext cx="1298448" cy="368046"/>
          </a:xfrm>
          <a:prstGeom prst="triangl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47B3B636-1B79-987D-8DE4-B2E282362AF2}"/>
              </a:ext>
            </a:extLst>
          </p:cNvPr>
          <p:cNvSpPr/>
          <p:nvPr/>
        </p:nvSpPr>
        <p:spPr>
          <a:xfrm>
            <a:off x="832104" y="1045368"/>
            <a:ext cx="10963656" cy="4796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いま抱えているわが社（自分）の課題に対し、塾長のどの教えを取り入れ、</a:t>
            </a:r>
            <a:r>
              <a:rPr kumimoji="1" lang="en-US" altLang="ja-JP" sz="1200" dirty="0">
                <a:solidFill>
                  <a:schemeClr val="tx1"/>
                </a:solidFill>
                <a:latin typeface="BIZ UDPゴシック" panose="020B0400000000000000" pitchFamily="50" charset="-128"/>
                <a:ea typeface="BIZ UDPゴシック" panose="020B0400000000000000" pitchFamily="50" charset="-128"/>
              </a:rPr>
              <a:t>202</a:t>
            </a:r>
            <a:r>
              <a:rPr kumimoji="1" lang="ja-JP" altLang="en-US" sz="1200" dirty="0">
                <a:solidFill>
                  <a:schemeClr val="tx1"/>
                </a:solidFill>
                <a:latin typeface="BIZ UDPゴシック" panose="020B0400000000000000" pitchFamily="50" charset="-128"/>
                <a:ea typeface="BIZ UDPゴシック" panose="020B0400000000000000" pitchFamily="50" charset="-128"/>
              </a:rPr>
              <a:t>５年にどう実践して変えていくのかをできる限り具体的にお答え下さい。</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このフォーマットはご自身で多少であれば変えて頂いても構いません。</a:t>
            </a:r>
            <a:r>
              <a:rPr lang="ja-JP" altLang="en-US" sz="1200" dirty="0">
                <a:solidFill>
                  <a:schemeClr val="tx1"/>
                </a:solidFill>
                <a:latin typeface="BIZ UDPゴシック" panose="020B0400000000000000" pitchFamily="50" charset="-128"/>
                <a:ea typeface="BIZ UDPゴシック" panose="020B0400000000000000" pitchFamily="50" charset="-128"/>
              </a:rPr>
              <a:t>提出期限</a:t>
            </a:r>
            <a:r>
              <a:rPr lang="en-US" altLang="ja-JP" sz="1200" dirty="0">
                <a:solidFill>
                  <a:schemeClr val="tx1"/>
                </a:solidFill>
                <a:latin typeface="BIZ UDPゴシック" panose="020B0400000000000000" pitchFamily="50" charset="-128"/>
                <a:ea typeface="BIZ UDPゴシック" panose="020B0400000000000000" pitchFamily="50" charset="-128"/>
              </a:rPr>
              <a:t>1/</a:t>
            </a:r>
            <a:r>
              <a:rPr lang="ja-JP" altLang="en-US" sz="1200" dirty="0">
                <a:solidFill>
                  <a:schemeClr val="tx1"/>
                </a:solidFill>
                <a:latin typeface="BIZ UDPゴシック" panose="020B0400000000000000" pitchFamily="50" charset="-128"/>
                <a:ea typeface="BIZ UDPゴシック" panose="020B0400000000000000" pitchFamily="50" charset="-128"/>
              </a:rPr>
              <a:t>１６</a:t>
            </a: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木</a:t>
            </a: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までに、パワポデータを事務局アドレス</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a:t>
            </a:r>
            <a:r>
              <a:rPr lang="en-US" altLang="ja-JP" sz="1200" dirty="0">
                <a:solidFill>
                  <a:schemeClr val="tx1"/>
                </a:solidFill>
                <a:latin typeface="BIZ UDPゴシック" panose="020B0400000000000000" pitchFamily="50" charset="-128"/>
                <a:ea typeface="BIZ UDPゴシック" panose="020B0400000000000000" pitchFamily="50" charset="-128"/>
              </a:rPr>
              <a:t>seikeijukuyamato@gmail.com</a:t>
            </a:r>
            <a:r>
              <a:rPr lang="ja-JP" altLang="en-US" sz="1200" dirty="0">
                <a:solidFill>
                  <a:schemeClr val="tx1"/>
                </a:solidFill>
                <a:latin typeface="BIZ UDPゴシック" panose="020B0400000000000000" pitchFamily="50" charset="-128"/>
                <a:ea typeface="BIZ UDPゴシック" panose="020B0400000000000000" pitchFamily="50" charset="-128"/>
              </a:rPr>
              <a:t>）までご提出をお願い致します。（</a:t>
            </a:r>
            <a:r>
              <a:rPr lang="en-US" altLang="ja-JP" sz="1200" dirty="0">
                <a:solidFill>
                  <a:schemeClr val="tx1"/>
                </a:solidFill>
                <a:latin typeface="BIZ UDPゴシック" panose="020B0400000000000000" pitchFamily="50" charset="-128"/>
                <a:ea typeface="BIZ UDPゴシック" panose="020B0400000000000000" pitchFamily="50" charset="-128"/>
              </a:rPr>
              <a:t>PDF</a:t>
            </a:r>
            <a:r>
              <a:rPr lang="ja-JP" altLang="en-US" sz="1200" dirty="0">
                <a:solidFill>
                  <a:schemeClr val="tx1"/>
                </a:solidFill>
                <a:latin typeface="BIZ UDPゴシック" panose="020B0400000000000000" pitchFamily="50" charset="-128"/>
                <a:ea typeface="BIZ UDPゴシック" panose="020B0400000000000000" pitchFamily="50" charset="-128"/>
              </a:rPr>
              <a:t>データは不要です）</a:t>
            </a:r>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261044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387</TotalTime>
  <Words>289</Words>
  <Application>Microsoft Office PowerPoint</Application>
  <PresentationFormat>ワイド画面</PresentationFormat>
  <Paragraphs>21</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BIZ UDPゴシック</vt:lpstr>
      <vt:lpstr>游ゴシック</vt:lpstr>
      <vt:lpstr>游ゴシック Light</vt:lpstr>
      <vt:lpstr>Arial</vt:lpstr>
      <vt:lpstr>Office テーマ</vt:lpstr>
      <vt:lpstr>1/１８勉強会での 事前提出課題のお願い</vt:lpstr>
      <vt:lpstr>「わたしの２０２５年実践コミット」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わが社を語る</dc:title>
  <dc:creator>高瀬 雅庸</dc:creator>
  <cp:lastModifiedBy>雅庸 高瀬</cp:lastModifiedBy>
  <cp:revision>22</cp:revision>
  <dcterms:created xsi:type="dcterms:W3CDTF">2022-12-03T05:22:19Z</dcterms:created>
  <dcterms:modified xsi:type="dcterms:W3CDTF">2024-12-26T07:27:36Z</dcterms:modified>
</cp:coreProperties>
</file>